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6"/>
  </p:notesMasterIdLst>
  <p:handoutMasterIdLst>
    <p:handoutMasterId r:id="rId37"/>
  </p:handoutMasterIdLst>
  <p:sldIdLst>
    <p:sldId id="500" r:id="rId3"/>
    <p:sldId id="541" r:id="rId4"/>
    <p:sldId id="796" r:id="rId5"/>
    <p:sldId id="799" r:id="rId6"/>
    <p:sldId id="825" r:id="rId7"/>
    <p:sldId id="848" r:id="rId8"/>
    <p:sldId id="849" r:id="rId9"/>
    <p:sldId id="850" r:id="rId10"/>
    <p:sldId id="851" r:id="rId11"/>
    <p:sldId id="852" r:id="rId12"/>
    <p:sldId id="853" r:id="rId13"/>
    <p:sldId id="854" r:id="rId14"/>
    <p:sldId id="835" r:id="rId15"/>
    <p:sldId id="855" r:id="rId16"/>
    <p:sldId id="856" r:id="rId17"/>
    <p:sldId id="857" r:id="rId18"/>
    <p:sldId id="858" r:id="rId19"/>
    <p:sldId id="859" r:id="rId20"/>
    <p:sldId id="860" r:id="rId21"/>
    <p:sldId id="861" r:id="rId22"/>
    <p:sldId id="862" r:id="rId23"/>
    <p:sldId id="863" r:id="rId24"/>
    <p:sldId id="864" r:id="rId25"/>
    <p:sldId id="865" r:id="rId26"/>
    <p:sldId id="866" r:id="rId27"/>
    <p:sldId id="867" r:id="rId28"/>
    <p:sldId id="868" r:id="rId29"/>
    <p:sldId id="869" r:id="rId30"/>
    <p:sldId id="871" r:id="rId31"/>
    <p:sldId id="872" r:id="rId32"/>
    <p:sldId id="797" r:id="rId33"/>
    <p:sldId id="823" r:id="rId34"/>
    <p:sldId id="681" r:id="rId3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678DC5"/>
    <a:srgbClr val="3E8DC5"/>
    <a:srgbClr val="3E67A4"/>
    <a:srgbClr val="C0C0C4"/>
    <a:srgbClr val="5F5F65"/>
    <a:srgbClr val="7E7E86"/>
    <a:srgbClr val="FFFFFF"/>
    <a:srgbClr val="8E8E9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3" autoAdjust="0"/>
    <p:restoredTop sz="84254" autoAdjust="0"/>
  </p:normalViewPr>
  <p:slideViewPr>
    <p:cSldViewPr snapToGrid="0">
      <p:cViewPr>
        <p:scale>
          <a:sx n="50" d="100"/>
          <a:sy n="50" d="100"/>
        </p:scale>
        <p:origin x="-2028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E7EB4DA2-8BFB-4C25-8348-069CBABA53FF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25E10C89-F8A7-4157-A987-D9097F7301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EC8631-9D87-4882-BB0A-1CEF56072891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dirty="0" smtClean="0"/>
              <a:t>Routing and</a:t>
            </a:r>
            <a:r>
              <a:rPr lang="en-US" b="1" baseline="0" dirty="0" smtClean="0"/>
              <a:t> Switching Essentials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300" b="1" dirty="0" smtClean="0"/>
              <a:t>Chapter 10: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DHCP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10.1.2Configure</a:t>
            </a:r>
            <a:r>
              <a:rPr lang="en-US" baseline="0" dirty="0" smtClean="0"/>
              <a:t> </a:t>
            </a:r>
            <a:r>
              <a:rPr lang="en-US" baseline="0" dirty="0" smtClean="0"/>
              <a:t>DHCPv4 </a:t>
            </a:r>
            <a:r>
              <a:rPr lang="en-US" baseline="0" dirty="0" smtClean="0"/>
              <a:t>Server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10.1.2.2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Verifying a DHCPv4 Server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10.1.2Configure</a:t>
            </a:r>
            <a:r>
              <a:rPr lang="en-US" baseline="0" dirty="0" smtClean="0"/>
              <a:t> </a:t>
            </a:r>
            <a:r>
              <a:rPr lang="en-US" baseline="0" dirty="0" smtClean="0"/>
              <a:t>DHCPv4 </a:t>
            </a:r>
            <a:r>
              <a:rPr lang="en-US" baseline="0" dirty="0" smtClean="0"/>
              <a:t>Server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10.1.2.3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DHCPv4 Relay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10.1.3 Configuring</a:t>
            </a:r>
            <a:r>
              <a:rPr lang="en-US" baseline="0" dirty="0" smtClean="0"/>
              <a:t> a DHCPv4 client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10.1.3.1 Configuring a Router as DHCPv4 Client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Managing IOS System Files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10.1.4</a:t>
            </a:r>
            <a:r>
              <a:rPr lang="en-US" baseline="0" dirty="0" smtClean="0"/>
              <a:t>  </a:t>
            </a:r>
            <a:r>
              <a:rPr lang="en-US" sz="1200" dirty="0" smtClean="0"/>
              <a:t>Troubleshoot DHCPv4 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10.1.4.1 Troubleshooting Tasks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Managing IOS System Files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10.1.4</a:t>
            </a:r>
            <a:r>
              <a:rPr lang="en-US" baseline="0" dirty="0" smtClean="0"/>
              <a:t>  </a:t>
            </a:r>
            <a:r>
              <a:rPr lang="en-US" sz="1200" dirty="0" smtClean="0"/>
              <a:t>Troubleshoot DHCPv4 </a:t>
            </a:r>
            <a:endParaRPr lang="en-US" baseline="0" dirty="0" smtClean="0"/>
          </a:p>
          <a:p>
            <a:pPr>
              <a:buNone/>
            </a:pPr>
            <a:r>
              <a:rPr lang="en-US" dirty="0" smtClean="0"/>
              <a:t>10.1.4.2 Verify Router DHCPv4 Configuration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10.1.4</a:t>
            </a:r>
            <a:r>
              <a:rPr lang="en-US" baseline="0" dirty="0" smtClean="0"/>
              <a:t>  </a:t>
            </a:r>
            <a:r>
              <a:rPr lang="en-US" sz="1200" dirty="0" smtClean="0"/>
              <a:t>Troubleshoot DHCPv4 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10.1.4.3 Debugging DHCPv4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10.2.1.1 Stateless Address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Autoconfiguration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(SLAAC)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10.2.1.2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SLAAC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Operation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10.2.1.3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SLAAC </a:t>
            </a:r>
            <a:r>
              <a:rPr lang="en-US" baseline="0" dirty="0" smtClean="0"/>
              <a:t>and DHCPv6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10.2.1.4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SLAAC </a:t>
            </a:r>
            <a:r>
              <a:rPr lang="en-US" baseline="0" dirty="0" smtClean="0"/>
              <a:t>Option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FEA66-C2E0-43E9-88C2-97EEC9610B6C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10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10.2.1.5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Stateless DHCP Option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10.2.1.6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Stateful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DHCP Option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10.2.1 SLAAC and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10.2.1.7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DHCPv6 Operations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10.2.2 Stateless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10.2.2.1 Configuring a Router as a Stateless DHCPv6 Server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10.2.2 Stateless DHCPv6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10.2.2.2 Configuring a Router as a Stateless DHCPv6 Client</a:t>
            </a:r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10.2.2.3 Verifying 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10.2.3 </a:t>
            </a:r>
            <a:r>
              <a:rPr lang="en-US" baseline="0" dirty="0" err="1" smtClean="0"/>
              <a:t>Stateful</a:t>
            </a:r>
            <a:r>
              <a:rPr lang="en-US" baseline="0" dirty="0" smtClean="0"/>
              <a:t> DHCPv6 Server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10.2.3.1 Configuring a Router as 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Stateful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DHCPv6 Server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10.2.3 </a:t>
            </a:r>
            <a:r>
              <a:rPr lang="en-US" baseline="0" dirty="0" err="1" smtClean="0"/>
              <a:t>Stateful</a:t>
            </a:r>
            <a:r>
              <a:rPr lang="en-US" baseline="0" dirty="0" smtClean="0"/>
              <a:t> DHCPv6 Server</a:t>
            </a:r>
            <a:endParaRPr lang="en-US" baseline="0" dirty="0" smtClean="0"/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10.2.3.2 Configuring a Router as 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Stateful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DHCPv6 Client</a:t>
            </a:r>
          </a:p>
          <a:p>
            <a:pPr fontAlgn="base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10.2.3.3. Verifying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10.2.3 </a:t>
            </a:r>
            <a:r>
              <a:rPr lang="en-US" baseline="0" dirty="0" err="1" smtClean="0"/>
              <a:t>Stateful</a:t>
            </a:r>
            <a:r>
              <a:rPr lang="en-US" baseline="0" dirty="0" smtClean="0"/>
              <a:t> DHCPv6 Server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10.2.3.4 Configuring a Router as a DHCPv6 Relay Agent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10.2.4 Troubleshoot DHCPv6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10.2.4.1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Troubleshooting Tasks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10.2.4 Troubleshoot DHCPv6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10.2.4.2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Verify Router DHCPv6 Configuration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10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10.2 DHCP</a:t>
            </a:r>
            <a:r>
              <a:rPr lang="en-US" baseline="0" dirty="0" smtClean="0"/>
              <a:t> v6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10.2.4 Troubleshoot DHCPv6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10.2.4.3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Debugging DHCPv6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10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</a:t>
            </a:r>
            <a:r>
              <a:rPr lang="en-US" dirty="0" smtClean="0"/>
              <a:t>10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10.0 Introduction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10.0.1.1 Introduction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10.1.1</a:t>
            </a:r>
            <a:r>
              <a:rPr lang="en-US" baseline="0" dirty="0" smtClean="0"/>
              <a:t> DHCPv4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10.1.1.1Introducing DHCPv4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10.1.1 </a:t>
            </a:r>
            <a:r>
              <a:rPr lang="en-US" baseline="0" dirty="0" smtClean="0"/>
              <a:t>DHCPv4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10.1.1.2 DHCPv4 Operation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10.1.1</a:t>
            </a:r>
            <a:r>
              <a:rPr lang="en-US" baseline="0" dirty="0" smtClean="0"/>
              <a:t> DHCPv4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smtClean="0"/>
              <a:t>10.1.1.3Introducing </a:t>
            </a:r>
            <a:r>
              <a:rPr lang="en-US" baseline="0" dirty="0" smtClean="0"/>
              <a:t>DHCPv4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10.1.1</a:t>
            </a:r>
            <a:r>
              <a:rPr lang="en-US" baseline="0" dirty="0" smtClean="0"/>
              <a:t> DHCPv4 Operation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10.1.1.4 DHCPv4 Discover and Offer Messages</a:t>
            </a:r>
            <a:endParaRPr lang="en-US" sz="1200" b="0" i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</a:t>
            </a:r>
            <a:r>
              <a:rPr lang="en-US" baseline="0" dirty="0" smtClean="0"/>
              <a:t> DHCP v4</a:t>
            </a:r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10.1.1</a:t>
            </a:r>
            <a:r>
              <a:rPr lang="en-US" baseline="0" dirty="0" smtClean="0"/>
              <a:t> DHCPv4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10.1.2.1 Configuring a DHCPv4 Server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01BBB46D-A68F-453A-ADAC-D6E5143346A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602D8DB9-125D-49B3-8BCC-F9D106BDA5A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444D8A9F-EF57-4EE6-A242-4C1A2E3B2F9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4656828F-70FF-4FA6-A4C2-1E97AB34D53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10:</a:t>
            </a:r>
            <a:br>
              <a:rPr lang="en-US" sz="2800" dirty="0" smtClean="0"/>
            </a:br>
            <a:r>
              <a:rPr lang="en-US" sz="2800" dirty="0" smtClean="0"/>
              <a:t>DHCP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Routing and Switching Essentials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r>
              <a:rPr lang="en-US" sz="1800" dirty="0" smtClean="0"/>
              <a:t>DHCPv4 Operation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Verifying </a:t>
            </a:r>
            <a:r>
              <a:rPr lang="en-US" dirty="0" smtClean="0"/>
              <a:t>a DHCPv4 Server</a:t>
            </a:r>
            <a:endParaRPr lang="en-US" dirty="0"/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200" dirty="0" smtClean="0"/>
              <a:t>Commands to verify DHCP</a:t>
            </a:r>
            <a:r>
              <a:rPr lang="en-US" sz="2000" b="1" dirty="0" smtClean="0"/>
              <a:t> </a:t>
            </a:r>
            <a:endParaRPr lang="en-US" sz="2000" b="1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sz="1600" b="1" dirty="0" smtClean="0"/>
              <a:t>	</a:t>
            </a:r>
            <a:r>
              <a:rPr lang="en-US" sz="1600" b="1" dirty="0" smtClean="0"/>
              <a:t>show </a:t>
            </a:r>
            <a:r>
              <a:rPr lang="en-US" sz="1600" b="1" dirty="0" smtClean="0"/>
              <a:t>running-</a:t>
            </a:r>
            <a:r>
              <a:rPr lang="en-US" sz="1600" b="1" dirty="0" err="1" smtClean="0"/>
              <a:t>config</a:t>
            </a:r>
            <a:r>
              <a:rPr lang="en-US" sz="1600" b="1" dirty="0" smtClean="0"/>
              <a:t> | section </a:t>
            </a:r>
            <a:r>
              <a:rPr lang="en-US" sz="1600" b="1" dirty="0" err="1" smtClean="0"/>
              <a:t>dhcp</a:t>
            </a:r>
            <a:endParaRPr lang="en-US" sz="1600" b="1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sz="1600" b="1" dirty="0" smtClean="0"/>
              <a:t>	</a:t>
            </a:r>
            <a:r>
              <a:rPr lang="en-US" sz="1800" dirty="0" smtClean="0"/>
              <a:t>  </a:t>
            </a:r>
            <a:r>
              <a:rPr lang="en-US" sz="1800" b="1" dirty="0" smtClean="0"/>
              <a:t>show </a:t>
            </a:r>
            <a:r>
              <a:rPr lang="en-US" sz="1800" b="1" dirty="0" err="1" smtClean="0"/>
              <a:t>ip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dhcp</a:t>
            </a:r>
            <a:r>
              <a:rPr lang="en-US" sz="1800" b="1" dirty="0" smtClean="0"/>
              <a:t> </a:t>
            </a:r>
            <a:r>
              <a:rPr lang="en-US" sz="1800" b="1" dirty="0" smtClean="0"/>
              <a:t>binding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sz="1800" b="1" dirty="0" smtClean="0"/>
              <a:t>	 show </a:t>
            </a:r>
            <a:r>
              <a:rPr lang="en-US" sz="1800" b="1" dirty="0" err="1" smtClean="0"/>
              <a:t>ip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dhcp</a:t>
            </a:r>
            <a:r>
              <a:rPr lang="en-US" sz="1800" b="1" dirty="0" smtClean="0"/>
              <a:t> server </a:t>
            </a:r>
            <a:r>
              <a:rPr lang="en-US" sz="1800" b="1" dirty="0" smtClean="0"/>
              <a:t>statistics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200" dirty="0" smtClean="0"/>
              <a:t>On the PC </a:t>
            </a:r>
            <a:r>
              <a:rPr lang="en-US" sz="2200" b="1" dirty="0" smtClean="0"/>
              <a:t>–issue the </a:t>
            </a:r>
            <a:r>
              <a:rPr lang="en-US" sz="2200" b="1" dirty="0" err="1" smtClean="0"/>
              <a:t>ipconfig</a:t>
            </a:r>
            <a:r>
              <a:rPr lang="en-US" sz="2200" b="1" dirty="0" smtClean="0"/>
              <a:t> /all command </a:t>
            </a:r>
            <a:endParaRPr lang="en-US" sz="22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sz="1800" dirty="0" smtClean="0"/>
              <a:t>	</a:t>
            </a: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57101" t="36979" r="10249" b="18490"/>
          <a:stretch>
            <a:fillRect/>
          </a:stretch>
        </p:blipFill>
        <p:spPr bwMode="auto">
          <a:xfrm>
            <a:off x="1828800" y="3333750"/>
            <a:ext cx="42481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r>
              <a:rPr lang="en-US" sz="1800" dirty="0" smtClean="0"/>
              <a:t>DHCPv4 Operation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kern="1200" dirty="0" smtClean="0">
                <a:solidFill>
                  <a:srgbClr val="3E8DC5"/>
                </a:solidFill>
              </a:rPr>
              <a:t>DHCPv4 </a:t>
            </a:r>
            <a:r>
              <a:rPr lang="en-US" kern="1200" dirty="0" smtClean="0">
                <a:solidFill>
                  <a:srgbClr val="3E8DC5"/>
                </a:solidFill>
              </a:rPr>
              <a:t>Relay</a:t>
            </a:r>
            <a:endParaRPr lang="en-US" dirty="0">
              <a:solidFill>
                <a:srgbClr val="3E8DC5"/>
              </a:solidFill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719137" lvl="1" indent="-381000" eaLnBrk="1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en-US" sz="2200" dirty="0" smtClean="0"/>
              <a:t>Using an IP helper address enables </a:t>
            </a:r>
            <a:r>
              <a:rPr lang="en-US" sz="2200" dirty="0" smtClean="0"/>
              <a:t>a router to forward DHCPv4 broadcasts to the DHCPv4 </a:t>
            </a:r>
            <a:r>
              <a:rPr lang="en-US" sz="2200" dirty="0" smtClean="0"/>
              <a:t>server. Acting as a relay.</a:t>
            </a:r>
            <a:endParaRPr lang="en-US" altLang="ja-JP" sz="2200" dirty="0" smtClean="0">
              <a:ea typeface="ＭＳ Ｐゴシック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40117" t="37239" r="25769" b="38021"/>
          <a:stretch>
            <a:fillRect/>
          </a:stretch>
        </p:blipFill>
        <p:spPr bwMode="auto">
          <a:xfrm>
            <a:off x="1544654" y="2705100"/>
            <a:ext cx="6494446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Configuring a DHCPv4 client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b="0" kern="12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smtClean="0"/>
              <a:t>Configuring </a:t>
            </a:r>
            <a:r>
              <a:rPr lang="en-US" dirty="0" smtClean="0"/>
              <a:t>a Router as  </a:t>
            </a:r>
            <a:r>
              <a:rPr lang="en-US" dirty="0" smtClean="0"/>
              <a:t>DHCPv4 client </a:t>
            </a:r>
            <a:endParaRPr lang="en-US" dirty="0">
              <a:solidFill>
                <a:srgbClr val="3E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7733619" cy="5153025"/>
          </a:xfrm>
        </p:spPr>
        <p:txBody>
          <a:bodyPr/>
          <a:lstStyle/>
          <a:p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6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0703" t="34635" r="25915" b="13802"/>
          <a:stretch>
            <a:fillRect/>
          </a:stretch>
        </p:blipFill>
        <p:spPr bwMode="auto">
          <a:xfrm>
            <a:off x="1600200" y="1314450"/>
            <a:ext cx="5962650" cy="502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Troubleshoot DHCPv4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Troubleshooting Tasks</a:t>
            </a:r>
            <a:endParaRPr lang="en-US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6852" t="48177" r="20644" b="35677"/>
          <a:stretch>
            <a:fillRect/>
          </a:stretch>
        </p:blipFill>
        <p:spPr bwMode="auto">
          <a:xfrm>
            <a:off x="371782" y="1828800"/>
            <a:ext cx="8505518" cy="237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Troubleshoot DHCPv4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Verify Router DHCPv4 Configuration</a:t>
            </a:r>
            <a:endParaRPr lang="en-US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5388" t="31510" r="18302" b="38542"/>
          <a:stretch>
            <a:fillRect/>
          </a:stretch>
        </p:blipFill>
        <p:spPr bwMode="auto">
          <a:xfrm>
            <a:off x="780057" y="1447800"/>
            <a:ext cx="788769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Troubleshoot DHCPv4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Debugging DHCPv4</a:t>
            </a:r>
            <a:endParaRPr lang="en-US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5242" t="31771" r="18594" b="17708"/>
          <a:stretch>
            <a:fillRect/>
          </a:stretch>
        </p:blipFill>
        <p:spPr bwMode="auto">
          <a:xfrm>
            <a:off x="1409700" y="1314450"/>
            <a:ext cx="6572250" cy="516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kern="1200" dirty="0" smtClean="0">
                <a:solidFill>
                  <a:srgbClr val="678DC5"/>
                </a:solidFill>
                <a:latin typeface="Arial" charset="0"/>
              </a:rPr>
              <a:t>Stateless Address </a:t>
            </a:r>
            <a:r>
              <a:rPr lang="en-US" sz="2800" kern="1200" dirty="0" err="1" smtClean="0">
                <a:solidFill>
                  <a:srgbClr val="678DC5"/>
                </a:solidFill>
                <a:latin typeface="Arial" charset="0"/>
              </a:rPr>
              <a:t>Autoconfiguration</a:t>
            </a:r>
            <a:r>
              <a:rPr lang="en-US" sz="2800" kern="1200" dirty="0" smtClean="0">
                <a:solidFill>
                  <a:srgbClr val="678DC5"/>
                </a:solidFill>
                <a:latin typeface="Arial" charset="0"/>
              </a:rPr>
              <a:t> (SLAAC)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SLAAC is a method in which a device can obtain an IPv6 global </a:t>
            </a:r>
            <a:r>
              <a:rPr lang="en-US" sz="2000" dirty="0" err="1" smtClean="0"/>
              <a:t>unicast</a:t>
            </a:r>
            <a:r>
              <a:rPr lang="en-US" sz="2000" dirty="0" smtClean="0"/>
              <a:t> address without the services of a DHCPv6 server.</a:t>
            </a:r>
            <a:endParaRPr lang="en-US" sz="23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5974" t="31771" r="20205" b="24740"/>
          <a:stretch>
            <a:fillRect/>
          </a:stretch>
        </p:blipFill>
        <p:spPr bwMode="auto">
          <a:xfrm>
            <a:off x="1562100" y="2133600"/>
            <a:ext cx="5886450" cy="425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smtClean="0"/>
              <a:t>SLAAC Operation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44803" t="31510" r="21083" b="14323"/>
          <a:stretch>
            <a:fillRect/>
          </a:stretch>
        </p:blipFill>
        <p:spPr bwMode="auto">
          <a:xfrm>
            <a:off x="1571167" y="1368984"/>
            <a:ext cx="5572583" cy="497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smtClean="0"/>
              <a:t>SLAAC and DHCPv6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44070" t="32813" r="17130" b="15885"/>
          <a:stretch>
            <a:fillRect/>
          </a:stretch>
        </p:blipFill>
        <p:spPr bwMode="auto">
          <a:xfrm>
            <a:off x="1162050" y="1339037"/>
            <a:ext cx="6667500" cy="495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smtClean="0"/>
              <a:t>SLAAC Option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3778" t="36719" r="17130" b="28646"/>
          <a:stretch>
            <a:fillRect/>
          </a:stretch>
        </p:blipFill>
        <p:spPr bwMode="auto">
          <a:xfrm>
            <a:off x="876299" y="1447800"/>
            <a:ext cx="7686889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10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cs typeface="Arial" charset="0"/>
              </a:rPr>
              <a:t>10.0  Introduction</a:t>
            </a:r>
          </a:p>
          <a:p>
            <a:pPr marL="0" indent="0" eaLnBrk="1" hangingPunct="1">
              <a:buNone/>
            </a:pPr>
            <a:r>
              <a:rPr lang="en-US" dirty="0" smtClean="0">
                <a:cs typeface="Arial" charset="0"/>
              </a:rPr>
              <a:t>10.1  Dynamic Host Configuration Protocol v4</a:t>
            </a:r>
          </a:p>
          <a:p>
            <a:pPr marL="0" indent="0" eaLnBrk="1" hangingPunct="1">
              <a:buNone/>
            </a:pPr>
            <a:r>
              <a:rPr lang="en-US" dirty="0" smtClean="0">
                <a:cs typeface="Arial" charset="0"/>
              </a:rPr>
              <a:t>10.2   Dynamic Host Configuration Protocol v6</a:t>
            </a:r>
          </a:p>
          <a:p>
            <a:pPr marL="0" indent="0" eaLnBrk="1" hangingPunct="1">
              <a:buNone/>
            </a:pPr>
            <a:r>
              <a:rPr lang="en-US" dirty="0" smtClean="0">
                <a:cs typeface="Arial" charset="0"/>
              </a:rPr>
              <a:t>10.3  Summary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smtClean="0"/>
              <a:t>Stateless DHCP Option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44070" t="34635" r="17862" b="18750"/>
          <a:stretch>
            <a:fillRect/>
          </a:stretch>
        </p:blipFill>
        <p:spPr bwMode="auto">
          <a:xfrm>
            <a:off x="1218242" y="1390650"/>
            <a:ext cx="6917598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err="1" smtClean="0"/>
              <a:t>Stateful</a:t>
            </a:r>
            <a:r>
              <a:rPr lang="en-US" sz="2800" dirty="0" smtClean="0"/>
              <a:t> DHCP Option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43778" t="35156" r="16837" b="21615"/>
          <a:stretch>
            <a:fillRect/>
          </a:stretch>
        </p:blipFill>
        <p:spPr bwMode="auto">
          <a:xfrm>
            <a:off x="914401" y="1428750"/>
            <a:ext cx="7507420" cy="463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SLAAC and DHCPv6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DHCPv6 Operations </a:t>
            </a:r>
            <a:endParaRPr lang="en-US" sz="30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9815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44509" t="34115" r="21161" b="13021"/>
          <a:stretch>
            <a:fillRect/>
          </a:stretch>
        </p:blipFill>
        <p:spPr bwMode="auto">
          <a:xfrm>
            <a:off x="1866899" y="1428750"/>
            <a:ext cx="5676901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Stateless 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smtClean="0"/>
              <a:t>Configuring a Router as a Stateless DHCPv6 Server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46852" t="39844" r="16691" b="17969"/>
          <a:stretch>
            <a:fillRect/>
          </a:stretch>
        </p:blipFill>
        <p:spPr bwMode="auto">
          <a:xfrm>
            <a:off x="1278114" y="1524000"/>
            <a:ext cx="688093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Stateless 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smtClean="0"/>
              <a:t>Configuring a Router as a Stateless DHCPv6 Client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r>
              <a:rPr lang="en-US" sz="2300" dirty="0" smtClean="0"/>
              <a:t>Verify the Stateless DHCP Client using: </a:t>
            </a:r>
          </a:p>
          <a:p>
            <a:pPr>
              <a:buNone/>
            </a:pPr>
            <a:r>
              <a:rPr lang="en-US" sz="2300" dirty="0" smtClean="0"/>
              <a:t>	</a:t>
            </a:r>
            <a:r>
              <a:rPr lang="en-US" sz="2300" dirty="0" smtClean="0"/>
              <a:t>	Show IPv6 interface</a:t>
            </a:r>
          </a:p>
          <a:p>
            <a:pPr>
              <a:buNone/>
            </a:pPr>
            <a:r>
              <a:rPr lang="en-US" sz="2300" dirty="0" smtClean="0"/>
              <a:t>	</a:t>
            </a:r>
            <a:r>
              <a:rPr lang="en-US" sz="2300" dirty="0" smtClean="0"/>
              <a:t>	Debug ipv6 </a:t>
            </a:r>
            <a:r>
              <a:rPr lang="en-US" sz="2300" dirty="0" err="1" smtClean="0"/>
              <a:t>dhcp</a:t>
            </a:r>
            <a:r>
              <a:rPr lang="en-US" sz="2300" dirty="0" smtClean="0"/>
              <a:t> detail</a:t>
            </a:r>
            <a:endParaRPr lang="en-US" sz="23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46852" t="48958" r="14641" b="13802"/>
          <a:stretch>
            <a:fillRect/>
          </a:stretch>
        </p:blipFill>
        <p:spPr bwMode="auto">
          <a:xfrm>
            <a:off x="1066799" y="1219200"/>
            <a:ext cx="6629401" cy="360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err="1" smtClean="0"/>
              <a:t>Stateful</a:t>
            </a:r>
            <a:r>
              <a:rPr lang="en-US" sz="1800" dirty="0" smtClean="0"/>
              <a:t> </a:t>
            </a:r>
            <a:r>
              <a:rPr lang="en-US" sz="1800" dirty="0" smtClean="0"/>
              <a:t>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smtClean="0"/>
              <a:t>Configuring a Router as a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DHCPv6 Server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44656" t="39844" r="18143" b="16146"/>
          <a:stretch>
            <a:fillRect/>
          </a:stretch>
        </p:blipFill>
        <p:spPr bwMode="auto">
          <a:xfrm>
            <a:off x="1022387" y="1428750"/>
            <a:ext cx="6902413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err="1" smtClean="0"/>
              <a:t>Stateful</a:t>
            </a:r>
            <a:r>
              <a:rPr lang="en-US" sz="1800" dirty="0" smtClean="0"/>
              <a:t> </a:t>
            </a:r>
            <a:r>
              <a:rPr lang="en-US" sz="1800" dirty="0" smtClean="0"/>
              <a:t>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smtClean="0"/>
              <a:t>Configuring a Router as a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DHCPv6 Client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r>
              <a:rPr lang="en-US" sz="2300" dirty="0" smtClean="0"/>
              <a:t>Verify </a:t>
            </a:r>
            <a:r>
              <a:rPr lang="en-US" sz="2000" kern="1200" dirty="0" err="1" smtClean="0">
                <a:latin typeface="Arial" charset="0"/>
              </a:rPr>
              <a:t>Stateful</a:t>
            </a:r>
            <a:r>
              <a:rPr lang="en-US" sz="2000" kern="1200" dirty="0" smtClean="0">
                <a:latin typeface="Arial" charset="0"/>
              </a:rPr>
              <a:t> DHCPv6 </a:t>
            </a:r>
            <a:r>
              <a:rPr lang="en-US" sz="2000" kern="1200" dirty="0" smtClean="0">
                <a:latin typeface="Arial" charset="0"/>
              </a:rPr>
              <a:t>Server using:</a:t>
            </a:r>
          </a:p>
          <a:p>
            <a:pPr>
              <a:buNone/>
            </a:pPr>
            <a:r>
              <a:rPr lang="en-US" sz="2000" kern="1200" dirty="0" smtClean="0">
                <a:latin typeface="Arial" charset="0"/>
              </a:rPr>
              <a:t>	</a:t>
            </a:r>
            <a:r>
              <a:rPr lang="en-US" sz="2000" kern="1200" dirty="0" smtClean="0">
                <a:latin typeface="Arial" charset="0"/>
              </a:rPr>
              <a:t>	</a:t>
            </a:r>
            <a:r>
              <a:rPr lang="en-US" sz="2000" b="1" dirty="0" smtClean="0"/>
              <a:t> show ipv6 </a:t>
            </a:r>
            <a:r>
              <a:rPr lang="en-US" sz="2000" b="1" dirty="0" err="1" smtClean="0"/>
              <a:t>dhcp</a:t>
            </a:r>
            <a:r>
              <a:rPr lang="en-US" sz="2000" b="1" dirty="0" smtClean="0"/>
              <a:t> </a:t>
            </a:r>
            <a:r>
              <a:rPr lang="en-US" sz="2000" b="1" dirty="0" smtClean="0"/>
              <a:t>pool</a:t>
            </a:r>
          </a:p>
          <a:p>
            <a:pPr>
              <a:buNone/>
            </a:pPr>
            <a:r>
              <a:rPr lang="en-US" sz="2000" b="1" kern="1200" dirty="0" smtClean="0">
                <a:latin typeface="Arial" charset="0"/>
              </a:rPr>
              <a:t>	</a:t>
            </a:r>
            <a:r>
              <a:rPr lang="en-US" sz="2000" b="1" kern="1200" dirty="0" smtClean="0">
                <a:latin typeface="Arial" charset="0"/>
              </a:rPr>
              <a:t>	</a:t>
            </a:r>
            <a:r>
              <a:rPr lang="en-US" sz="2000" b="1" dirty="0" smtClean="0"/>
              <a:t> show ipv6 </a:t>
            </a:r>
            <a:r>
              <a:rPr lang="en-US" sz="2000" b="1" dirty="0" err="1" smtClean="0"/>
              <a:t>dhcp</a:t>
            </a:r>
            <a:r>
              <a:rPr lang="en-US" sz="2000" b="1" dirty="0" smtClean="0"/>
              <a:t> </a:t>
            </a:r>
            <a:r>
              <a:rPr lang="en-US" sz="2000" b="1" dirty="0" smtClean="0"/>
              <a:t>binding</a:t>
            </a:r>
          </a:p>
          <a:p>
            <a:pPr>
              <a:buNone/>
            </a:pPr>
            <a:r>
              <a:rPr lang="en-US" sz="2000" kern="1200" dirty="0" smtClean="0">
                <a:latin typeface="Arial" charset="0"/>
              </a:rPr>
              <a:t>Verify  </a:t>
            </a:r>
            <a:r>
              <a:rPr lang="en-US" sz="2000" kern="1200" dirty="0" err="1" smtClean="0">
                <a:latin typeface="Arial" charset="0"/>
              </a:rPr>
              <a:t>Stateful</a:t>
            </a:r>
            <a:r>
              <a:rPr lang="en-US" sz="2000" kern="1200" dirty="0" smtClean="0">
                <a:latin typeface="Arial" charset="0"/>
              </a:rPr>
              <a:t> DHCPv6 </a:t>
            </a:r>
            <a:r>
              <a:rPr lang="en-US" sz="2000" kern="1200" dirty="0" smtClean="0">
                <a:latin typeface="Arial" charset="0"/>
              </a:rPr>
              <a:t>client using:</a:t>
            </a:r>
          </a:p>
          <a:p>
            <a:pPr>
              <a:buNone/>
            </a:pPr>
            <a:r>
              <a:rPr lang="en-US" sz="2000" kern="1200" dirty="0" smtClean="0">
                <a:latin typeface="Arial" charset="0"/>
              </a:rPr>
              <a:t>	</a:t>
            </a:r>
            <a:r>
              <a:rPr lang="en-US" sz="2000" kern="1200" dirty="0" smtClean="0">
                <a:latin typeface="Arial" charset="0"/>
              </a:rPr>
              <a:t>	</a:t>
            </a:r>
            <a:r>
              <a:rPr lang="en-US" sz="2300" dirty="0" smtClean="0"/>
              <a:t> </a:t>
            </a:r>
            <a:r>
              <a:rPr lang="en-US" sz="2000" b="1" dirty="0" smtClean="0"/>
              <a:t>show ipv6 </a:t>
            </a:r>
            <a:r>
              <a:rPr lang="en-US" sz="2000" b="1" dirty="0" smtClean="0"/>
              <a:t>interface</a:t>
            </a: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 l="50366" t="45110" r="12152" b="25000"/>
          <a:stretch>
            <a:fillRect/>
          </a:stretch>
        </p:blipFill>
        <p:spPr bwMode="auto">
          <a:xfrm>
            <a:off x="1485900" y="1466850"/>
            <a:ext cx="5486400" cy="2459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err="1" smtClean="0"/>
              <a:t>Stateful</a:t>
            </a:r>
            <a:r>
              <a:rPr lang="en-US" sz="1800" dirty="0" smtClean="0"/>
              <a:t> </a:t>
            </a:r>
            <a:r>
              <a:rPr lang="en-US" sz="1800" dirty="0" smtClean="0"/>
              <a:t>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a Router as a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DHCPv6 Relay Agent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49781" t="46615" r="14348" b="32291"/>
          <a:stretch>
            <a:fillRect/>
          </a:stretch>
        </p:blipFill>
        <p:spPr bwMode="auto">
          <a:xfrm>
            <a:off x="2209800" y="4781550"/>
            <a:ext cx="46672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 l="48536" t="33073" r="14861" b="14583"/>
          <a:stretch>
            <a:fillRect/>
          </a:stretch>
        </p:blipFill>
        <p:spPr bwMode="auto">
          <a:xfrm>
            <a:off x="2533650" y="1504950"/>
            <a:ext cx="3625187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</a:t>
            </a:r>
            <a:r>
              <a:rPr lang="en-US" sz="1800" dirty="0" smtClean="0"/>
              <a:t>roubleshooting DHCPv6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400" dirty="0" smtClean="0"/>
              <a:t>Troubleshooting Tasks</a:t>
            </a:r>
            <a:endParaRPr lang="en-US" sz="2400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 l="50220" t="46875" r="12006" b="36979"/>
          <a:stretch>
            <a:fillRect/>
          </a:stretch>
        </p:blipFill>
        <p:spPr bwMode="auto">
          <a:xfrm>
            <a:off x="571499" y="1657350"/>
            <a:ext cx="8058151" cy="193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</a:t>
            </a:r>
            <a:r>
              <a:rPr lang="en-US" sz="1800" dirty="0" smtClean="0"/>
              <a:t>roubleshooting DHCPv6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 smtClean="0"/>
              <a:t> </a:t>
            </a:r>
            <a:r>
              <a:rPr lang="en-US" b="0" dirty="0" smtClean="0"/>
              <a:t>Verify Router DHCPv6 Configuration</a:t>
            </a:r>
            <a:endParaRPr lang="en-US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l="49634" t="31771" r="14348" b="15885"/>
          <a:stretch>
            <a:fillRect/>
          </a:stretch>
        </p:blipFill>
        <p:spPr bwMode="auto">
          <a:xfrm>
            <a:off x="1638300" y="1447800"/>
            <a:ext cx="6153150" cy="502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55638" y="508228"/>
            <a:ext cx="8145462" cy="838200"/>
          </a:xfrm>
        </p:spPr>
        <p:txBody>
          <a:bodyPr/>
          <a:lstStyle/>
          <a:p>
            <a:r>
              <a:rPr lang="en-US" dirty="0" smtClean="0"/>
              <a:t>Chapter 10: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83293" y="1565049"/>
            <a:ext cx="7940675" cy="4574494"/>
          </a:xfrm>
        </p:spPr>
        <p:txBody>
          <a:bodyPr/>
          <a:lstStyle/>
          <a:p>
            <a:r>
              <a:rPr lang="en-US" sz="2000" dirty="0" smtClean="0"/>
              <a:t>Describe the operation of DHCPv4 in a small-to-medium sized business network.</a:t>
            </a:r>
          </a:p>
          <a:p>
            <a:r>
              <a:rPr lang="en-US" sz="2000" dirty="0" smtClean="0">
                <a:cs typeface="Arial" charset="0"/>
              </a:rPr>
              <a:t>Configure a router as a DHCPv4 server.</a:t>
            </a:r>
          </a:p>
          <a:p>
            <a:r>
              <a:rPr lang="en-US" sz="2000" dirty="0" smtClean="0">
                <a:cs typeface="Arial" charset="0"/>
              </a:rPr>
              <a:t>Configure a router as a DHCPv4 client.</a:t>
            </a:r>
          </a:p>
          <a:p>
            <a:r>
              <a:rPr lang="en-US" sz="2000" dirty="0" smtClean="0">
                <a:cs typeface="Arial" charset="0"/>
              </a:rPr>
              <a:t>Troubleshoot a DHCP configuration for IPv4 in a switched network.</a:t>
            </a:r>
          </a:p>
          <a:p>
            <a:r>
              <a:rPr lang="en-US" sz="2000" dirty="0" smtClean="0">
                <a:cs typeface="Arial" charset="0"/>
              </a:rPr>
              <a:t>Explain the operation of DHCPv6.</a:t>
            </a:r>
          </a:p>
          <a:p>
            <a:r>
              <a:rPr lang="en-US" sz="2000" dirty="0" smtClean="0">
                <a:cs typeface="Arial" charset="0"/>
              </a:rPr>
              <a:t>Configure a stateless DHCPv6 for a small to medium-sized business. </a:t>
            </a:r>
          </a:p>
          <a:p>
            <a:r>
              <a:rPr lang="en-US" sz="2000" dirty="0" smtClean="0">
                <a:cs typeface="Arial" charset="0"/>
              </a:rPr>
              <a:t>Configure a </a:t>
            </a:r>
            <a:r>
              <a:rPr lang="en-US" sz="2000" dirty="0" err="1" smtClean="0">
                <a:cs typeface="Arial" charset="0"/>
              </a:rPr>
              <a:t>stateful</a:t>
            </a:r>
            <a:r>
              <a:rPr lang="en-US" sz="2000" dirty="0" smtClean="0">
                <a:cs typeface="Arial" charset="0"/>
              </a:rPr>
              <a:t>  DHCPv6 for a small to medium-sized business.</a:t>
            </a:r>
          </a:p>
          <a:p>
            <a:r>
              <a:rPr lang="en-US" sz="2000" dirty="0" smtClean="0">
                <a:cs typeface="Arial" charset="0"/>
              </a:rPr>
              <a:t>Troubleshoot a DHCP configuration for IPv6 in a switched  network.</a:t>
            </a:r>
          </a:p>
          <a:p>
            <a:endParaRPr lang="en-US" sz="2000" dirty="0" smtClean="0">
              <a:cs typeface="Arial" charset="0"/>
            </a:endParaRPr>
          </a:p>
          <a:p>
            <a:endParaRPr lang="en-US" sz="2000" dirty="0" smtClean="0">
              <a:cs typeface="Arial" charset="0"/>
            </a:endParaRPr>
          </a:p>
          <a:p>
            <a:endParaRPr lang="en-US" sz="2000" dirty="0" smtClean="0">
              <a:cs typeface="Arial" charset="0"/>
            </a:endParaRPr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</a:t>
            </a:r>
            <a:r>
              <a:rPr lang="en-US" sz="1800" dirty="0" smtClean="0"/>
              <a:t>roubleshooting DHCPv6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 smtClean="0"/>
              <a:t> </a:t>
            </a:r>
            <a:r>
              <a:rPr lang="en-US" b="0" dirty="0" smtClean="0"/>
              <a:t>Debugging DHCPv6</a:t>
            </a:r>
            <a:endParaRPr lang="en-US" dirty="0">
              <a:solidFill>
                <a:srgbClr val="67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73088" y="1362075"/>
            <a:ext cx="8056562" cy="4791075"/>
          </a:xfrm>
        </p:spPr>
        <p:txBody>
          <a:bodyPr/>
          <a:lstStyle/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49781" t="37500" r="11859" b="20052"/>
          <a:stretch>
            <a:fillRect/>
          </a:stretch>
        </p:blipFill>
        <p:spPr bwMode="auto">
          <a:xfrm>
            <a:off x="1200149" y="1527417"/>
            <a:ext cx="7190265" cy="44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83066" y="304801"/>
            <a:ext cx="8145462" cy="800100"/>
          </a:xfrm>
        </p:spPr>
        <p:txBody>
          <a:bodyPr/>
          <a:lstStyle/>
          <a:p>
            <a:r>
              <a:rPr lang="en-US" dirty="0" smtClean="0"/>
              <a:t>Chapter 10: Summary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84200" y="1276350"/>
            <a:ext cx="8159750" cy="5276850"/>
          </a:xfrm>
        </p:spPr>
        <p:txBody>
          <a:bodyPr/>
          <a:lstStyle/>
          <a:p>
            <a:r>
              <a:rPr lang="en-US" dirty="0" smtClean="0"/>
              <a:t>All nodes on a network require a unique IP address to communicate with other devices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DHCPv4 includes three different address allocation</a:t>
            </a:r>
            <a:r>
              <a:rPr lang="en-US" smtClean="0"/>
              <a:t> </a:t>
            </a:r>
            <a:r>
              <a:rPr lang="en-US" smtClean="0"/>
              <a:t>methods:</a:t>
            </a:r>
            <a:endParaRPr lang="en-US" dirty="0" smtClean="0"/>
          </a:p>
          <a:p>
            <a:pPr lvl="1"/>
            <a:r>
              <a:rPr lang="en-US" b="1" dirty="0" smtClean="0"/>
              <a:t>Manual Allocation </a:t>
            </a:r>
            <a:endParaRPr lang="en-US" b="1" dirty="0" smtClean="0"/>
          </a:p>
          <a:p>
            <a:pPr lvl="1"/>
            <a:r>
              <a:rPr lang="en-US" b="1" dirty="0" smtClean="0"/>
              <a:t>Automatic Allocation</a:t>
            </a:r>
            <a:r>
              <a:rPr lang="en-US" b="1" dirty="0" smtClean="0"/>
              <a:t> </a:t>
            </a:r>
            <a:endParaRPr lang="en-US" b="1" dirty="0" smtClean="0"/>
          </a:p>
          <a:p>
            <a:pPr lvl="1"/>
            <a:r>
              <a:rPr lang="en-US" b="1" dirty="0" smtClean="0"/>
              <a:t>Dynamic </a:t>
            </a:r>
            <a:r>
              <a:rPr lang="en-US" b="1" dirty="0" smtClean="0"/>
              <a:t>Allocation </a:t>
            </a:r>
            <a:endParaRPr lang="en-US" b="1" dirty="0" smtClean="0"/>
          </a:p>
          <a:p>
            <a:r>
              <a:rPr lang="en-US" dirty="0" smtClean="0"/>
              <a:t>There are two methods available for the dynamic configuration of IPv6 global </a:t>
            </a:r>
            <a:r>
              <a:rPr lang="en-US" dirty="0" err="1" smtClean="0"/>
              <a:t>unicast</a:t>
            </a:r>
            <a:r>
              <a:rPr lang="en-US" dirty="0" smtClean="0"/>
              <a:t> addresses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Stateless Address </a:t>
            </a:r>
            <a:r>
              <a:rPr lang="en-US" b="1" dirty="0" err="1" smtClean="0"/>
              <a:t>Autoconfiguration</a:t>
            </a:r>
            <a:r>
              <a:rPr lang="en-US" b="1" dirty="0" smtClean="0"/>
              <a:t> (SLAAC )</a:t>
            </a:r>
          </a:p>
          <a:p>
            <a:pPr lvl="1"/>
            <a:r>
              <a:rPr lang="en-US" b="1" dirty="0" smtClean="0"/>
              <a:t>Dynamic Host Configuration Protocol for IPv6 (</a:t>
            </a:r>
            <a:r>
              <a:rPr lang="en-US" b="1" dirty="0" err="1" smtClean="0"/>
              <a:t>Stateful</a:t>
            </a:r>
            <a:r>
              <a:rPr lang="en-US" b="1" dirty="0" smtClean="0"/>
              <a:t> DHCPv6)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83066" y="461963"/>
            <a:ext cx="8145462" cy="838200"/>
          </a:xfrm>
        </p:spPr>
        <p:txBody>
          <a:bodyPr/>
          <a:lstStyle/>
          <a:p>
            <a:r>
              <a:rPr lang="en-US" dirty="0" smtClean="0"/>
              <a:t>Chapter 10: Summary (Continued)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84200" y="1344613"/>
            <a:ext cx="8102600" cy="4827587"/>
          </a:xfrm>
        </p:spPr>
        <p:txBody>
          <a:bodyPr/>
          <a:lstStyle/>
          <a:p>
            <a:r>
              <a:rPr lang="en-US" dirty="0" smtClean="0"/>
              <a:t>The same tasks are involved when troubleshooting DHCPv4 and DHCPv6:</a:t>
            </a:r>
          </a:p>
          <a:p>
            <a:pPr lvl="1"/>
            <a:r>
              <a:rPr lang="en-US" sz="2200" dirty="0" smtClean="0"/>
              <a:t>Resolve Address Conflicts</a:t>
            </a:r>
          </a:p>
          <a:p>
            <a:pPr lvl="1"/>
            <a:r>
              <a:rPr lang="en-US" sz="2200" dirty="0" smtClean="0"/>
              <a:t>Verify Physical Connectivity</a:t>
            </a:r>
          </a:p>
          <a:p>
            <a:pPr lvl="1"/>
            <a:r>
              <a:rPr lang="en-US" sz="2200" dirty="0" smtClean="0"/>
              <a:t>Test Connectivity using a Static IP Address</a:t>
            </a:r>
          </a:p>
          <a:p>
            <a:pPr lvl="1"/>
            <a:r>
              <a:rPr lang="en-US" sz="2200" dirty="0" smtClean="0"/>
              <a:t>Verify Switch Port Configuration</a:t>
            </a:r>
          </a:p>
          <a:p>
            <a:pPr lvl="1"/>
            <a:r>
              <a:rPr lang="en-US" sz="2200" dirty="0" smtClean="0"/>
              <a:t>Test Operation on the Same Subnet or VLAN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 dirty="0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Introduction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7733619" cy="5153025"/>
          </a:xfrm>
        </p:spPr>
        <p:txBody>
          <a:bodyPr/>
          <a:lstStyle/>
          <a:p>
            <a:r>
              <a:rPr lang="en-US" dirty="0" smtClean="0"/>
              <a:t>Dynamic Host Configuration Protocol (DHCP) is a network protocol that provides automatic IP addressing and other information to </a:t>
            </a:r>
            <a:r>
              <a:rPr lang="en-US" dirty="0" err="1" smtClean="0"/>
              <a:t>clients:IP</a:t>
            </a:r>
            <a:r>
              <a:rPr lang="en-US" dirty="0" smtClean="0"/>
              <a:t> address</a:t>
            </a:r>
          </a:p>
          <a:p>
            <a:pPr lvl="1"/>
            <a:r>
              <a:rPr lang="en-US" dirty="0" smtClean="0"/>
              <a:t>	Subnet mask (IPv4) or prefix length (IPv6)</a:t>
            </a:r>
          </a:p>
          <a:p>
            <a:pPr lvl="1"/>
            <a:r>
              <a:rPr lang="en-US" dirty="0" smtClean="0"/>
              <a:t>	Default gateway address</a:t>
            </a:r>
          </a:p>
          <a:p>
            <a:pPr lvl="1"/>
            <a:r>
              <a:rPr lang="en-US" dirty="0" smtClean="0"/>
              <a:t>	DNS server address</a:t>
            </a:r>
          </a:p>
          <a:p>
            <a:r>
              <a:rPr lang="en-US" dirty="0" smtClean="0"/>
              <a:t>Available for both IPv4and IPv6</a:t>
            </a:r>
          </a:p>
          <a:p>
            <a:r>
              <a:rPr lang="en-US" dirty="0" smtClean="0"/>
              <a:t>This chapter explores the functionality, configuration, and troubleshooting of both DHCPv4 and DHCPv6</a:t>
            </a:r>
          </a:p>
          <a:p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600" dirty="0" smtClean="0">
                <a:ea typeface="ＭＳ Ｐゴシック" pitchFamily="34" charset="-128"/>
              </a:rPr>
              <a:t>	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DHCPv4 Operation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Introducing DHCPv4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200" dirty="0" smtClean="0"/>
              <a:t>DHCPv4 uses three different address allocation  methods</a:t>
            </a:r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b="1" dirty="0" smtClean="0"/>
              <a:t>	</a:t>
            </a:r>
            <a:r>
              <a:rPr lang="en-US" sz="2000" b="1" dirty="0" smtClean="0"/>
              <a:t>Manual Allocation </a:t>
            </a:r>
            <a:r>
              <a:rPr lang="en-US" sz="2000" dirty="0" smtClean="0"/>
              <a:t>- The administrator assigns a pre-allocated IPv4 address to the client, and DHCPv4 communicates only the IPv4 address to the device.</a:t>
            </a:r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000" b="1" dirty="0" smtClean="0"/>
              <a:t>	Automatic Allocation </a:t>
            </a:r>
            <a:r>
              <a:rPr lang="en-US" sz="2000" dirty="0" smtClean="0"/>
              <a:t>- DHCPv4 automatically assigns a static IPv4 address permanently to a device, selecting it from a pool of available addresses. No lease.</a:t>
            </a:r>
            <a:r>
              <a:rPr lang="en-US" sz="2000" b="1" dirty="0" smtClean="0"/>
              <a:t> </a:t>
            </a:r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000" b="1" dirty="0" smtClean="0"/>
              <a:t>	Dynamic Allocation </a:t>
            </a:r>
            <a:r>
              <a:rPr lang="en-US" sz="2000" dirty="0" smtClean="0"/>
              <a:t>- DHCPv4 dynamically assigns, or leases, an IPv4 address from a pool of addresses for a limited period of time chosen by the server, or until the client no longer needs the address. Most commonly used.</a:t>
            </a:r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DHCPv4 Operation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Introducing DHCPv4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9341" t="28646" r="14348" b="13542"/>
          <a:stretch>
            <a:fillRect/>
          </a:stretch>
        </p:blipFill>
        <p:spPr bwMode="auto">
          <a:xfrm>
            <a:off x="1809750" y="1485899"/>
            <a:ext cx="5715000" cy="511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DHCPv4 Operation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 DHCPv4 Message Format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9341" t="29167" r="12152" b="11198"/>
          <a:stretch>
            <a:fillRect/>
          </a:stretch>
        </p:blipFill>
        <p:spPr bwMode="auto">
          <a:xfrm>
            <a:off x="1562100" y="1333500"/>
            <a:ext cx="5886450" cy="512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DHCPv4 Operation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kern="1200" dirty="0" smtClean="0">
                <a:solidFill>
                  <a:srgbClr val="3E8DC5"/>
                </a:solidFill>
                <a:latin typeface="Arial" charset="0"/>
              </a:rPr>
              <a:t>DHCPv4 Discover and Offer Messages</a:t>
            </a:r>
            <a:endParaRPr lang="en-US" dirty="0">
              <a:solidFill>
                <a:srgbClr val="3E8DC5"/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9971" t="25260" r="22840" b="14063"/>
          <a:stretch>
            <a:fillRect/>
          </a:stretch>
        </p:blipFill>
        <p:spPr bwMode="auto">
          <a:xfrm>
            <a:off x="1790700" y="1390650"/>
            <a:ext cx="5524500" cy="506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r>
              <a:rPr lang="en-US" sz="1800" dirty="0" smtClean="0"/>
              <a:t>DHCPv4 Operation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dirty="0" smtClean="0"/>
              <a:t>onfiguring </a:t>
            </a:r>
            <a:r>
              <a:rPr lang="en-US" dirty="0" smtClean="0"/>
              <a:t>a DHCPv4 Server</a:t>
            </a:r>
            <a:endParaRPr lang="en-US" dirty="0"/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295400"/>
            <a:ext cx="8170862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200" dirty="0" smtClean="0"/>
              <a:t>A Cisco router running Cisco IOS software can be configured to act as a DHCPv4 </a:t>
            </a:r>
            <a:r>
              <a:rPr lang="en-US" sz="2200" dirty="0" smtClean="0"/>
              <a:t>server. </a:t>
            </a:r>
            <a:r>
              <a:rPr lang="en-US" sz="2200" dirty="0" smtClean="0"/>
              <a:t>To set up DHCP </a:t>
            </a:r>
            <a:endParaRPr lang="en-US" sz="22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r>
              <a:rPr lang="en-US" dirty="0" smtClean="0"/>
              <a:t>1.E</a:t>
            </a:r>
            <a:r>
              <a:rPr lang="en-US" dirty="0" smtClean="0"/>
              <a:t>xclude addresses from the pool.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r>
              <a:rPr lang="en-US" dirty="0" smtClean="0"/>
              <a:t>2. Set up DHCP pool name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r>
              <a:rPr lang="en-US" dirty="0" smtClean="0"/>
              <a:t>3. </a:t>
            </a:r>
            <a:r>
              <a:rPr lang="en-US" b="1" dirty="0" smtClean="0"/>
              <a:t> </a:t>
            </a:r>
            <a:r>
              <a:rPr lang="en-US" dirty="0" smtClean="0"/>
              <a:t>Configuring Specific </a:t>
            </a:r>
            <a:r>
              <a:rPr lang="en-US" dirty="0" smtClean="0"/>
              <a:t>Tasks –define range of addresses and subnet mask. Use default-router command  for default gateway. Optional items that can be included in pool – </a:t>
            </a:r>
            <a:r>
              <a:rPr lang="en-US" dirty="0" err="1" smtClean="0"/>
              <a:t>dns</a:t>
            </a:r>
            <a:r>
              <a:rPr lang="en-US" dirty="0" smtClean="0"/>
              <a:t> </a:t>
            </a:r>
            <a:r>
              <a:rPr lang="en-US" dirty="0" smtClean="0"/>
              <a:t>s</a:t>
            </a:r>
            <a:r>
              <a:rPr lang="en-US" dirty="0" smtClean="0"/>
              <a:t>erver, domain-name</a:t>
            </a:r>
            <a:r>
              <a:rPr lang="en-US" b="1" dirty="0" smtClean="0"/>
              <a:t> </a:t>
            </a:r>
            <a:endParaRPr lang="en-US" b="1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b="1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b="1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b="1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b="1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200" dirty="0" smtClean="0"/>
              <a:t>To disable </a:t>
            </a:r>
            <a:r>
              <a:rPr lang="en-US" sz="2200" dirty="0" err="1" smtClean="0"/>
              <a:t>dhcp</a:t>
            </a:r>
            <a:r>
              <a:rPr lang="en-US" sz="2200" dirty="0" smtClean="0"/>
              <a:t> </a:t>
            </a:r>
            <a:r>
              <a:rPr lang="en-US" sz="2200" b="1" dirty="0" smtClean="0"/>
              <a:t>- no </a:t>
            </a:r>
            <a:r>
              <a:rPr lang="en-US" sz="2200" b="1" dirty="0" smtClean="0"/>
              <a:t>service </a:t>
            </a:r>
            <a:r>
              <a:rPr lang="en-US" sz="2200" b="1" dirty="0" err="1" smtClean="0"/>
              <a:t>dhcp</a:t>
            </a:r>
            <a:endParaRPr lang="en-US" sz="22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sz="1800" dirty="0" smtClean="0"/>
              <a:t>	</a:t>
            </a: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sz="18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sz="2000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200" dirty="0" smtClean="0"/>
              <a:t>	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altLang="ja-JP" sz="1800" dirty="0" smtClean="0">
                <a:ea typeface="ＭＳ Ｐゴシック" pitchFamily="34" charset="-128"/>
              </a:rPr>
              <a:t>	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l="50293" t="38802" r="16764" b="39063"/>
          <a:stretch>
            <a:fillRect/>
          </a:stretch>
        </p:blipFill>
        <p:spPr bwMode="auto">
          <a:xfrm>
            <a:off x="3295649" y="3924300"/>
            <a:ext cx="4953001" cy="187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12180</TotalTime>
  <Pages>28</Pages>
  <Words>710</Words>
  <Application>Microsoft Office PowerPoint</Application>
  <PresentationFormat>On-screen Show (4:3)</PresentationFormat>
  <Paragraphs>342</Paragraphs>
  <Slides>33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PPT-TMPLT-WHT_C</vt:lpstr>
      <vt:lpstr>NetAcad-4F_PPT-WHT_060408</vt:lpstr>
      <vt:lpstr>Chapter 10: DHCP </vt:lpstr>
      <vt:lpstr>Chapter 10</vt:lpstr>
      <vt:lpstr>Chapter 10: Objectives</vt:lpstr>
      <vt:lpstr>Introduction Introduction</vt:lpstr>
      <vt:lpstr>DHCPv4 Operation Introducing DHCPv4</vt:lpstr>
      <vt:lpstr>DHCPv4 Operation Introducing DHCPv4</vt:lpstr>
      <vt:lpstr>DHCPv4 Operation  DHCPv4 Message Format</vt:lpstr>
      <vt:lpstr>DHCPv4 Operation DHCPv4 Discover and Offer Messages</vt:lpstr>
      <vt:lpstr>DHCPv4 Operation Configuring a DHCPv4 Server</vt:lpstr>
      <vt:lpstr>DHCPv4 Operation Verifying a DHCPv4 Server</vt:lpstr>
      <vt:lpstr>DHCPv4 Operation DHCPv4 Relay</vt:lpstr>
      <vt:lpstr>Configuring a DHCPv4 client   Configuring a Router as  DHCPv4 client </vt:lpstr>
      <vt:lpstr>Troubleshoot DHCPv4  Troubleshooting Tasks</vt:lpstr>
      <vt:lpstr>Troubleshoot DHCPv4  Verify Router DHCPv4 Configuration</vt:lpstr>
      <vt:lpstr>Troubleshoot DHCPv4  Debugging DHCPv4</vt:lpstr>
      <vt:lpstr>SLAAC and DHCPv6 Stateless Address Autoconfiguration (SLAAC)</vt:lpstr>
      <vt:lpstr>SLAAC and DHCPv6  SLAAC Operation</vt:lpstr>
      <vt:lpstr>SLAAC and DHCPv6  SLAAC and DHCPv6</vt:lpstr>
      <vt:lpstr>SLAAC and DHCPv6  SLAAC Option</vt:lpstr>
      <vt:lpstr>SLAAC and DHCPv6  Stateless DHCP Option</vt:lpstr>
      <vt:lpstr>SLAAC and DHCPv6  Stateful DHCP Option</vt:lpstr>
      <vt:lpstr>SLAAC and DHCPv6  DHCPv6 Operations </vt:lpstr>
      <vt:lpstr>Stateless DHCPv6   Configuring a Router as a Stateless DHCPv6 Server</vt:lpstr>
      <vt:lpstr>Stateless DHCPv6   Configuring a Router as a Stateless DHCPv6 Client</vt:lpstr>
      <vt:lpstr>Stateful DHCPv6   Configuring a Router as a Stateful DHCPv6 Server</vt:lpstr>
      <vt:lpstr>Stateful DHCPv6   Configuring a Router as a Stateful DHCPv6 Client</vt:lpstr>
      <vt:lpstr>Stateful DHCPv6   Config a Router as a Stateful DHCPv6 Relay Agent</vt:lpstr>
      <vt:lpstr>Troubleshooting DHCPv6   Troubleshooting Tasks</vt:lpstr>
      <vt:lpstr>Troubleshooting DHCPv6  Verify Router DHCPv6 Configuration</vt:lpstr>
      <vt:lpstr>Troubleshooting DHCPv6  Debugging DHCPv6</vt:lpstr>
      <vt:lpstr>Chapter 10: Summary</vt:lpstr>
      <vt:lpstr>Chapter 10: Summary (Continued)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Bern</cp:lastModifiedBy>
  <cp:revision>1087</cp:revision>
  <cp:lastPrinted>1999-01-27T00:54:54Z</cp:lastPrinted>
  <dcterms:created xsi:type="dcterms:W3CDTF">2006-10-23T15:07:30Z</dcterms:created>
  <dcterms:modified xsi:type="dcterms:W3CDTF">2013-06-24T00:07:28Z</dcterms:modified>
</cp:coreProperties>
</file>